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4"/>
  </p:sldMasterIdLst>
  <p:notesMasterIdLst>
    <p:notesMasterId r:id="rId23"/>
  </p:notesMasterIdLst>
  <p:handoutMasterIdLst>
    <p:handoutMasterId r:id="rId24"/>
  </p:handoutMasterIdLst>
  <p:sldIdLst>
    <p:sldId id="283" r:id="rId5"/>
    <p:sldId id="281" r:id="rId6"/>
    <p:sldId id="258" r:id="rId7"/>
    <p:sldId id="275" r:id="rId8"/>
    <p:sldId id="276" r:id="rId9"/>
    <p:sldId id="282" r:id="rId10"/>
    <p:sldId id="260" r:id="rId11"/>
    <p:sldId id="277" r:id="rId12"/>
    <p:sldId id="278" r:id="rId13"/>
    <p:sldId id="279" r:id="rId14"/>
    <p:sldId id="261" r:id="rId15"/>
    <p:sldId id="259" r:id="rId16"/>
    <p:sldId id="262" r:id="rId17"/>
    <p:sldId id="257" r:id="rId18"/>
    <p:sldId id="280" r:id="rId19"/>
    <p:sldId id="271" r:id="rId20"/>
    <p:sldId id="269" r:id="rId21"/>
    <p:sldId id="272" r:id="rId22"/>
  </p:sldIdLst>
  <p:sldSz cx="9144000" cy="6858000" type="screen4x3"/>
  <p:notesSz cx="6854825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99CC"/>
    <a:srgbClr val="3366FF"/>
    <a:srgbClr val="990099"/>
    <a:srgbClr val="CC00FF"/>
    <a:srgbClr val="660066"/>
    <a:srgbClr val="003366"/>
    <a:srgbClr val="0D11BF"/>
  </p:clrMru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02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F6F7EE9D-0CF2-4FDC-BE5A-3937B427F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06976-EDA2-4600-9BD3-A9DAC18F18BC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825"/>
            <a:ext cx="5483225" cy="4087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025" y="8628063"/>
            <a:ext cx="29702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7F8DB-633D-43C5-A446-2316E9553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7F8DB-633D-43C5-A446-2316E9553F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7C4F8A9F-6900-4756-A49E-06BA3B60F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1" cap="sm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19939F-DF08-439C-9ACF-E81ACB202F7D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1BF2BA-E6FE-454D-AC3A-5AC6B0E42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4191000"/>
            <a:ext cx="8686800" cy="1828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Copyright Law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>
                <a:ln w="3175" cmpd="sng">
                  <a:noFill/>
                  <a:prstDash val="solid"/>
                </a:ln>
                <a:solidFill>
                  <a:schemeClr val="tx1">
                    <a:lumMod val="85000"/>
                  </a:schemeClr>
                </a:solidFill>
              </a:rPr>
              <a:t>and Fair Use Guidelines for </a:t>
            </a:r>
            <a:br>
              <a:rPr lang="en-US" sz="2800" dirty="0" smtClean="0">
                <a:ln w="3175" cmpd="sng">
                  <a:noFill/>
                  <a:prstDash val="solid"/>
                </a:ln>
                <a:solidFill>
                  <a:schemeClr val="tx1">
                    <a:lumMod val="85000"/>
                  </a:schemeClr>
                </a:solidFill>
              </a:rPr>
            </a:br>
            <a:r>
              <a:rPr lang="en-US" sz="2800" dirty="0" smtClean="0">
                <a:ln w="3175" cmpd="sng">
                  <a:noFill/>
                  <a:prstDash val="solid"/>
                </a:ln>
                <a:solidFill>
                  <a:schemeClr val="tx1">
                    <a:lumMod val="85000"/>
                  </a:schemeClr>
                </a:solidFill>
              </a:rPr>
              <a:t>Educational Multimedia</a:t>
            </a:r>
            <a:endParaRPr lang="en-US" dirty="0">
              <a:ln w="3175" cmpd="sng">
                <a:noFill/>
                <a:prstDash val="solid"/>
              </a:ln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options do we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53400" cy="4495800"/>
          </a:xfrm>
        </p:spPr>
        <p:txBody>
          <a:bodyPr/>
          <a:lstStyle/>
          <a:p>
            <a:r>
              <a:rPr lang="en-US" dirty="0" smtClean="0"/>
              <a:t>Fair Use Guidelines for Educational Multimedia</a:t>
            </a:r>
          </a:p>
          <a:p>
            <a:r>
              <a:rPr lang="en-US" dirty="0" smtClean="0"/>
              <a:t>Public Domain</a:t>
            </a:r>
          </a:p>
          <a:p>
            <a:r>
              <a:rPr lang="en-US" dirty="0" smtClean="0"/>
              <a:t>Royalty-Free Products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 Use Guidelines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Portions, or in some cases the entirety, of copyrighted works may be used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Legitimate uses include “criticism, comment, news reporting, teaching, scholarship, or research.”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Fair Use Factors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use to fall under the </a:t>
            </a:r>
            <a:r>
              <a:rPr lang="en-US" i="1" dirty="0" smtClean="0"/>
              <a:t>Fair Use</a:t>
            </a:r>
            <a:r>
              <a:rPr lang="en-US" dirty="0" smtClean="0"/>
              <a:t> guidelines, the following factors must be considered:</a:t>
            </a:r>
          </a:p>
          <a:p>
            <a:pPr lvl="1"/>
            <a:r>
              <a:rPr lang="en-US" dirty="0" smtClean="0"/>
              <a:t>Purpose and character of use—commercial or non-profit educational purposes</a:t>
            </a:r>
          </a:p>
          <a:p>
            <a:pPr lvl="1"/>
            <a:r>
              <a:rPr lang="en-US" dirty="0" smtClean="0"/>
              <a:t>The nature of the copyrighted work</a:t>
            </a:r>
          </a:p>
          <a:p>
            <a:pPr lvl="1"/>
            <a:r>
              <a:rPr lang="en-US" dirty="0" smtClean="0"/>
              <a:t>The amount and substantiality of the portion used</a:t>
            </a:r>
          </a:p>
          <a:p>
            <a:pPr lvl="1"/>
            <a:r>
              <a:rPr lang="en-US" dirty="0" smtClean="0"/>
              <a:t>The effect of the use upon the potential market value of the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9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868362"/>
          </a:xfrm>
        </p:spPr>
        <p:txBody>
          <a:bodyPr>
            <a:normAutofit/>
          </a:bodyPr>
          <a:lstStyle/>
          <a:p>
            <a:r>
              <a:rPr lang="en-US" b="1" cap="small" dirty="0" smtClean="0"/>
              <a:t>Fair Use Limitations</a:t>
            </a:r>
          </a:p>
        </p:txBody>
      </p:sp>
      <p:graphicFrame>
        <p:nvGraphicFramePr>
          <p:cNvPr id="12381" name="Group 93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153400" cy="395128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400748"/>
                <a:gridCol w="5752652"/>
              </a:tblGrid>
              <a:tr h="914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Motion media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10% or 3 minutes, whichever is less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Text material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10% or 1000 words, whichever is less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Music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10% or 3 minutes, whichever is less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Photographs /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Illustrations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</a:rPr>
                        <a:t>5 images per photographer/ artist; 10% or 15 images from a collective work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marL="108346" marR="1083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Credit Your Sources</a:t>
            </a:r>
          </a:p>
        </p:txBody>
      </p:sp>
      <p:sp>
        <p:nvSpPr>
          <p:cNvPr id="9219" name="Rectangle 3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“Educators and students are reminded to credit the sources and display the copyright notice and copyright ownership information . . . . ”</a:t>
            </a:r>
          </a:p>
          <a:p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276600"/>
          </a:xfrm>
        </p:spPr>
        <p:txBody>
          <a:bodyPr>
            <a:normAutofit/>
          </a:bodyPr>
          <a:lstStyle/>
          <a:p>
            <a:r>
              <a:rPr lang="en-US" dirty="0" smtClean="0"/>
              <a:t>Property rights that belong to the community at large, are unprotected by copyright or patent, and are subject to use by anyone</a:t>
            </a:r>
          </a:p>
          <a:p>
            <a:pPr lvl="1"/>
            <a:r>
              <a:rPr lang="en-US" dirty="0" smtClean="0"/>
              <a:t>You should have documentation that the item is in public domain before using it</a:t>
            </a:r>
          </a:p>
          <a:p>
            <a:pPr lvl="2"/>
            <a:r>
              <a:rPr lang="en-US" dirty="0" smtClean="0"/>
              <a:t>Anything published before 1923</a:t>
            </a:r>
          </a:p>
          <a:p>
            <a:pPr lvl="2"/>
            <a:r>
              <a:rPr lang="en-US" dirty="0" smtClean="0"/>
              <a:t>Anything created by the U.S. </a:t>
            </a:r>
            <a:r>
              <a:rPr lang="en-US" smtClean="0"/>
              <a:t>Federal Government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029200"/>
            <a:ext cx="8305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Public domain is not the same as </a:t>
            </a:r>
            <a:r>
              <a:rPr lang="en-US" sz="2000" i="1" dirty="0" smtClean="0"/>
              <a:t>freeware</a:t>
            </a:r>
            <a:r>
              <a:rPr lang="en-US" sz="2000" dirty="0" smtClean="0"/>
              <a:t> or </a:t>
            </a:r>
            <a:r>
              <a:rPr lang="en-US" sz="2000" i="1" dirty="0" smtClean="0"/>
              <a:t>shareware: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/>
              <a:t>Freeware: software that is provided without a charge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i="1" dirty="0" smtClean="0"/>
              <a:t>Shareware: copyrighted software that is available free of charge on a trial basis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Royalty-free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Prepared material that can be used—legally—without paying a fee to the artist, publishing company, etc. </a:t>
            </a:r>
          </a:p>
          <a:p>
            <a:pPr lvl="0"/>
            <a:r>
              <a:rPr lang="en-US" dirty="0" smtClean="0"/>
              <a:t>Some royalty-free material is available at no cost; however, most material must be purchased. </a:t>
            </a:r>
          </a:p>
          <a:p>
            <a:pPr eaLnBrk="1" hangingPunct="1"/>
            <a:r>
              <a:rPr lang="en-US" dirty="0" smtClean="0"/>
              <a:t>Royalty-free doesn’t necessarily mean FREE—you may have to pay for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. . .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Credit your sources!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/>
            <a:r>
              <a:rPr lang="en-US" sz="2600" dirty="0" smtClean="0"/>
              <a:t>When you create a work, you own the rights to that work.</a:t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/>
            <a:r>
              <a:rPr lang="en-US" sz="2600" dirty="0" smtClean="0"/>
              <a:t>Creating projects for the classroom is not necessarily the same as creating projects for competition—know the guidelines.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Remember . . .</a:t>
            </a:r>
            <a:endParaRPr lang="en-US" dirty="0"/>
          </a:p>
        </p:txBody>
      </p:sp>
      <p:sp>
        <p:nvSpPr>
          <p:cNvPr id="1638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3058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It is permissible to download limited amounts of material for use in a student project, but you can’t download material from one web site and post it to yours.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smtClean="0"/>
              <a:t>Know that royalty-free doesn’t mean unlimited rights—but it does expand your options</a:t>
            </a:r>
            <a:br>
              <a:rPr lang="en-US" sz="2600" dirty="0" smtClean="0"/>
            </a:br>
            <a:endParaRPr lang="en-US" sz="2600" dirty="0" smtClean="0"/>
          </a:p>
          <a:p>
            <a:r>
              <a:rPr lang="en-US" sz="2600" dirty="0" smtClean="0"/>
              <a:t>There is a difference in personal use, educational use, and the workplace.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smtClean="0"/>
              <a:t>Laws designed to protect intellectual property rights </a:t>
            </a:r>
            <a:r>
              <a:rPr lang="en-US" dirty="0" smtClean="0"/>
              <a:t>and provide potential monetary rewards for inventiveness and hard work. </a:t>
            </a:r>
          </a:p>
          <a:p>
            <a:pPr lvl="1"/>
            <a:r>
              <a:rPr lang="en-US" dirty="0" smtClean="0"/>
              <a:t>The ease with which material can be copied, digitized, manipulated, incorporated into a presentation and delivered to a mass market has prompted a concern about the adequacy of copyright laws as they apply to the multimedia industry.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Copyright Act of 1976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Protects certain kinds of “original works of authorship”—whether published or unpublished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Protects works “fixed in any tangible form of expression”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copyright law covers . . .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Literary works (books, poems, software)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Musical works, including any accompanying words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Dramatic works, including any accompanying music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Pantomimes and choreographic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Pictorial, graphic, and sculptural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Motion pictures and other audiovisual works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Sound recordings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Architectural works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not cover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Ideas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Facts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Names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Short phrases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Blank forms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Trademarks &amp; Copyrights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mtClean="0"/>
              <a:t>A trademark is a name, symbol, or other device identifying a product</a:t>
            </a:r>
          </a:p>
          <a:p>
            <a:pPr lvl="0"/>
            <a:r>
              <a:rPr lang="en-US" smtClean="0"/>
              <a:t>Trademarks are not covered by the copyright law, but by the Trademark Law</a:t>
            </a:r>
          </a:p>
          <a:p>
            <a:pPr lvl="0"/>
            <a:r>
              <a:rPr lang="en-US" smtClean="0"/>
              <a:t>Trademarks are frequently marked with a registered trademark symbol--® 	</a:t>
            </a:r>
          </a:p>
          <a:p>
            <a:pPr lvl="1"/>
            <a:r>
              <a:rPr lang="en-US" smtClean="0"/>
              <a:t>Example:  Coca Cola ®, Nike®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I obtain a copyright?</a:t>
            </a:r>
            <a:endParaRPr lang="en-US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You automatically own the copyright to any work you create as soon as it is fixed in a tangible medium.</a:t>
            </a:r>
          </a:p>
          <a:p>
            <a:r>
              <a:rPr lang="en-US" smtClean="0"/>
              <a:t>You can indicate ownership by using the expression “copyright by” or the © symbol.</a:t>
            </a:r>
          </a:p>
          <a:p>
            <a:r>
              <a:rPr lang="en-US" smtClean="0"/>
              <a:t>You can register for ownership with the U.S. Copyright office; this does provide you with additional legal benefits.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to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case of works made for hire, the employer and not the employee is considered to be the author. </a:t>
            </a:r>
          </a:p>
          <a:p>
            <a:r>
              <a:rPr lang="en-US" dirty="0" smtClean="0"/>
              <a:t>Section 101 of the copyright law defines a “work made for hire” as:</a:t>
            </a:r>
          </a:p>
          <a:p>
            <a:pPr lvl="1"/>
            <a:r>
              <a:rPr lang="en-US" dirty="0" smtClean="0"/>
              <a:t>A work prepared by an employee within the scope of his or her employment; or</a:t>
            </a:r>
          </a:p>
          <a:p>
            <a:pPr lvl="1"/>
            <a:r>
              <a:rPr lang="en-US" dirty="0" smtClean="0"/>
              <a:t>A work specially ordered or commissioned for use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48" y="152400"/>
            <a:ext cx="8229600" cy="1143000"/>
          </a:xfrm>
        </p:spPr>
        <p:txBody>
          <a:bodyPr/>
          <a:lstStyle/>
          <a:p>
            <a:r>
              <a:rPr lang="en-US" dirty="0" smtClean="0"/>
              <a:t>Rights of the owner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have the right to:</a:t>
            </a:r>
          </a:p>
          <a:p>
            <a:pPr lvl="1"/>
            <a:r>
              <a:rPr lang="en-US" dirty="0" smtClean="0"/>
              <a:t>Reproduce the work</a:t>
            </a:r>
          </a:p>
          <a:p>
            <a:pPr lvl="1"/>
            <a:r>
              <a:rPr lang="en-US" dirty="0" smtClean="0"/>
              <a:t>Distribute copies of the work</a:t>
            </a:r>
          </a:p>
          <a:p>
            <a:pPr lvl="1"/>
            <a:r>
              <a:rPr lang="en-US" dirty="0" smtClean="0"/>
              <a:t>Make a “derivative” work (make copies or changes from the original)</a:t>
            </a:r>
          </a:p>
          <a:p>
            <a:pPr lvl="1"/>
            <a:r>
              <a:rPr lang="en-US" dirty="0" smtClean="0"/>
              <a:t>Publicly perform the work</a:t>
            </a:r>
          </a:p>
          <a:p>
            <a:pPr lvl="1"/>
            <a:r>
              <a:rPr lang="en-US" dirty="0" smtClean="0"/>
              <a:t>Put the work on public display</a:t>
            </a:r>
          </a:p>
          <a:p>
            <a:r>
              <a:rPr lang="en-US" dirty="0" smtClean="0"/>
              <a:t>If you perform any of these tasks and are NOT the copyright owner, you are infringing on their rights.</a:t>
            </a:r>
          </a:p>
          <a:p>
            <a:pPr lvl="1"/>
            <a:r>
              <a:rPr lang="en-US" dirty="0" smtClean="0"/>
              <a:t>Example:  copying software, sharing MP3 files, photocopying, uploading materials to websites,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4C2600"/>
      </a:dk2>
      <a:lt2>
        <a:srgbClr val="EBDDC3"/>
      </a:lt2>
      <a:accent1>
        <a:srgbClr val="568278"/>
      </a:accent1>
      <a:accent2>
        <a:srgbClr val="39575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D8D8D8"/>
      </a:hlink>
      <a:folHlink>
        <a:srgbClr val="A5A5A5"/>
      </a:folHlink>
    </a:clrScheme>
    <a:fontScheme name="Custom 1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51E5455-35A2-4D0A-BC2C-5290C52CB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524DE4E-7B7E-4A69-BF1F-CDBF14DCFC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4180B-98C9-4B63-9315-5B9917CE3DC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841</TotalTime>
  <Words>757</Words>
  <Application>Microsoft Office PowerPoint</Application>
  <PresentationFormat>On-screen Show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The Copyright Law</vt:lpstr>
      <vt:lpstr>Copyright Law</vt:lpstr>
      <vt:lpstr>Copyright Act of 1976</vt:lpstr>
      <vt:lpstr>The copyright law covers . . .</vt:lpstr>
      <vt:lpstr>Does not cover . . .</vt:lpstr>
      <vt:lpstr>Trademarks &amp; Copyrights are Different</vt:lpstr>
      <vt:lpstr>How do I obtain a copyright?</vt:lpstr>
      <vt:lpstr>Exception to ownership</vt:lpstr>
      <vt:lpstr>Rights of the owner</vt:lpstr>
      <vt:lpstr>What options do we have?</vt:lpstr>
      <vt:lpstr>Fair Use Guidelines</vt:lpstr>
      <vt:lpstr>Fair Use Factors</vt:lpstr>
      <vt:lpstr>Fair Use Limitations</vt:lpstr>
      <vt:lpstr>Credit Your Sources</vt:lpstr>
      <vt:lpstr>Public Domain</vt:lpstr>
      <vt:lpstr>Royalty-free</vt:lpstr>
      <vt:lpstr>Remember . . .</vt:lpstr>
      <vt:lpstr>Remember . . .</vt:lpstr>
    </vt:vector>
  </TitlesOfParts>
  <Company>BKPS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 Ware</dc:title>
  <dc:creator>warea</dc:creator>
  <cp:lastModifiedBy>Ann.Ware</cp:lastModifiedBy>
  <cp:revision>66</cp:revision>
  <dcterms:created xsi:type="dcterms:W3CDTF">2004-07-26T00:34:43Z</dcterms:created>
  <dcterms:modified xsi:type="dcterms:W3CDTF">2011-07-20T01:44:51Z</dcterms:modified>
</cp:coreProperties>
</file>